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4" r:id="rId9"/>
    <p:sldId id="265" r:id="rId10"/>
    <p:sldId id="267" r:id="rId11"/>
    <p:sldId id="270" r:id="rId12"/>
    <p:sldId id="268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53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AWS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  <c:pt idx="8">
                  <c:v>13/14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120</c:v>
                </c:pt>
                <c:pt idx="1">
                  <c:v>60</c:v>
                </c:pt>
                <c:pt idx="2">
                  <c:v>60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TMDL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  <c:pt idx="8">
                  <c:v>13/14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45</c:v>
                </c:pt>
                <c:pt idx="1">
                  <c:v>20</c:v>
                </c:pt>
                <c:pt idx="2">
                  <c:v>21.5</c:v>
                </c:pt>
                <c:pt idx="3">
                  <c:v>18</c:v>
                </c:pt>
                <c:pt idx="4">
                  <c:v>1</c:v>
                </c:pt>
                <c:pt idx="5">
                  <c:v>6.5</c:v>
                </c:pt>
                <c:pt idx="6">
                  <c:v>10.4</c:v>
                </c:pt>
                <c:pt idx="7">
                  <c:v>9.9</c:v>
                </c:pt>
                <c:pt idx="8">
                  <c:v>11.4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SWIM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  <c:pt idx="8">
                  <c:v>13/14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DWWP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  <c:pt idx="8">
                  <c:v>13/14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33</c:v>
                </c:pt>
                <c:pt idx="1">
                  <c:v>22</c:v>
                </c:pt>
                <c:pt idx="2">
                  <c:v>21</c:v>
                </c:pt>
                <c:pt idx="3">
                  <c:v>10.3</c:v>
                </c:pt>
                <c:pt idx="4">
                  <c:v>13.6</c:v>
                </c:pt>
                <c:pt idx="5">
                  <c:v>13.6</c:v>
                </c:pt>
                <c:pt idx="6">
                  <c:v>16.600000000000001</c:v>
                </c:pt>
                <c:pt idx="7">
                  <c:v>17.399999999999999</c:v>
                </c:pt>
                <c:pt idx="8">
                  <c:v>23.3</c:v>
                </c:pt>
              </c:numCache>
            </c:numRef>
          </c:val>
        </c:ser>
        <c:gapWidth val="75"/>
        <c:overlap val="100"/>
        <c:axId val="74468352"/>
        <c:axId val="74478336"/>
      </c:barChart>
      <c:catAx>
        <c:axId val="74468352"/>
        <c:scaling>
          <c:orientation val="minMax"/>
        </c:scaling>
        <c:axPos val="b"/>
        <c:majorTickMark val="none"/>
        <c:tickLblPos val="nextTo"/>
        <c:crossAx val="74478336"/>
        <c:crosses val="autoZero"/>
        <c:auto val="1"/>
        <c:lblAlgn val="ctr"/>
        <c:lblOffset val="100"/>
      </c:catAx>
      <c:valAx>
        <c:axId val="7447833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7446835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State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  <c:pt idx="8">
                  <c:v>13/14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 formatCode="_(* #,##0_);_(* \(#,##0\);_(* &quot;-&quot;??_);_(@_)">
                  <c:v>465.8</c:v>
                </c:pt>
                <c:pt idx="1">
                  <c:v>549</c:v>
                </c:pt>
                <c:pt idx="2">
                  <c:v>507</c:v>
                </c:pt>
                <c:pt idx="3">
                  <c:v>140</c:v>
                </c:pt>
                <c:pt idx="4">
                  <c:v>125</c:v>
                </c:pt>
                <c:pt idx="5">
                  <c:v>88</c:v>
                </c:pt>
                <c:pt idx="6">
                  <c:v>123</c:v>
                </c:pt>
                <c:pt idx="7">
                  <c:v>163</c:v>
                </c:pt>
                <c:pt idx="8">
                  <c:v>145</c:v>
                </c:pt>
              </c:numCache>
            </c:numRef>
          </c:val>
        </c:ser>
        <c:axId val="75180672"/>
        <c:axId val="75223424"/>
      </c:barChart>
      <c:catAx>
        <c:axId val="75180672"/>
        <c:scaling>
          <c:orientation val="minMax"/>
        </c:scaling>
        <c:axPos val="b"/>
        <c:tickLblPos val="nextTo"/>
        <c:crossAx val="75223424"/>
        <c:crosses val="autoZero"/>
        <c:auto val="1"/>
        <c:lblAlgn val="ctr"/>
        <c:lblOffset val="100"/>
      </c:catAx>
      <c:valAx>
        <c:axId val="75223424"/>
        <c:scaling>
          <c:orientation val="minMax"/>
        </c:scaling>
        <c:axPos val="l"/>
        <c:majorGridlines/>
        <c:numFmt formatCode="_(* #,##0_);_(* \(#,##0\);_(* &quot;-&quot;??_);_(@_)" sourceLinked="1"/>
        <c:tickLblPos val="nextTo"/>
        <c:crossAx val="751806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2"/>
  <c:chart>
    <c:autoTitleDeleted val="1"/>
    <c:plotArea>
      <c:layout>
        <c:manualLayout>
          <c:layoutTarget val="inner"/>
          <c:xMode val="edge"/>
          <c:yMode val="edge"/>
          <c:x val="0.10068788276465442"/>
          <c:y val="5.0473457250976239E-2"/>
          <c:w val="0.8838800184699136"/>
          <c:h val="0.8431732650045972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  <c:pt idx="8">
                  <c:v>13/14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7.1000000000000004E-3</c:v>
                </c:pt>
                <c:pt idx="1">
                  <c:v>7.5000000000000058E-3</c:v>
                </c:pt>
                <c:pt idx="2">
                  <c:v>7.2000000000000041E-3</c:v>
                </c:pt>
                <c:pt idx="3">
                  <c:v>2.0999999999999999E-3</c:v>
                </c:pt>
                <c:pt idx="4">
                  <c:v>1.9000000000000017E-3</c:v>
                </c:pt>
                <c:pt idx="5">
                  <c:v>1.2999999999999991E-3</c:v>
                </c:pt>
                <c:pt idx="6">
                  <c:v>1.8000000000000017E-3</c:v>
                </c:pt>
                <c:pt idx="7">
                  <c:v>2.3000000000000017E-3</c:v>
                </c:pt>
                <c:pt idx="8">
                  <c:v>2.0000000000000018E-3</c:v>
                </c:pt>
              </c:numCache>
            </c:numRef>
          </c:val>
        </c:ser>
        <c:axId val="70839680"/>
        <c:axId val="70841472"/>
      </c:barChart>
      <c:catAx>
        <c:axId val="70839680"/>
        <c:scaling>
          <c:orientation val="minMax"/>
        </c:scaling>
        <c:axPos val="b"/>
        <c:tickLblPos val="nextTo"/>
        <c:crossAx val="70841472"/>
        <c:crosses val="autoZero"/>
        <c:auto val="1"/>
        <c:lblAlgn val="ctr"/>
        <c:lblOffset val="100"/>
      </c:catAx>
      <c:valAx>
        <c:axId val="70841472"/>
        <c:scaling>
          <c:orientation val="minMax"/>
        </c:scaling>
        <c:axPos val="l"/>
        <c:majorGridlines/>
        <c:numFmt formatCode="General" sourceLinked="1"/>
        <c:tickLblPos val="nextTo"/>
        <c:crossAx val="708396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Water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 formatCode="_(* #,##0_);_(* \(#,##0\);_(* &quot;-&quot;??_);_(@_)">
                  <c:v>0.46600000000000008</c:v>
                </c:pt>
                <c:pt idx="1">
                  <c:v>0.54900000000000004</c:v>
                </c:pt>
                <c:pt idx="2">
                  <c:v>0.50700000000000001</c:v>
                </c:pt>
                <c:pt idx="3">
                  <c:v>0.14000000000000001</c:v>
                </c:pt>
                <c:pt idx="4">
                  <c:v>0.125</c:v>
                </c:pt>
                <c:pt idx="5">
                  <c:v>0.88</c:v>
                </c:pt>
                <c:pt idx="6">
                  <c:v>0.12300000000000005</c:v>
                </c:pt>
                <c:pt idx="7">
                  <c:v>0.16300000000000001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Trans. WP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05/06</c:v>
                </c:pt>
                <c:pt idx="1">
                  <c:v>06/07</c:v>
                </c:pt>
                <c:pt idx="2">
                  <c:v>07/08</c:v>
                </c:pt>
                <c:pt idx="3">
                  <c:v>08/09</c:v>
                </c:pt>
                <c:pt idx="4">
                  <c:v>09/10</c:v>
                </c:pt>
                <c:pt idx="5">
                  <c:v>10/11</c:v>
                </c:pt>
                <c:pt idx="6">
                  <c:v>11/12</c:v>
                </c:pt>
                <c:pt idx="7">
                  <c:v>12/13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1.9410000000000001</c:v>
                </c:pt>
                <c:pt idx="1">
                  <c:v>6.4669999999999996</c:v>
                </c:pt>
                <c:pt idx="2">
                  <c:v>5.8419999999999996</c:v>
                </c:pt>
                <c:pt idx="3">
                  <c:v>5.5309999999999997</c:v>
                </c:pt>
                <c:pt idx="4">
                  <c:v>3.6030000000000002</c:v>
                </c:pt>
                <c:pt idx="5">
                  <c:v>3.2719999999999998</c:v>
                </c:pt>
                <c:pt idx="6">
                  <c:v>4.46</c:v>
                </c:pt>
                <c:pt idx="7">
                  <c:v>4.7679999999999962</c:v>
                </c:pt>
              </c:numCache>
            </c:numRef>
          </c:val>
        </c:ser>
        <c:gapWidth val="75"/>
        <c:overlap val="-25"/>
        <c:axId val="83260544"/>
        <c:axId val="83262080"/>
      </c:barChart>
      <c:catAx>
        <c:axId val="83260544"/>
        <c:scaling>
          <c:orientation val="minMax"/>
        </c:scaling>
        <c:axPos val="b"/>
        <c:majorTickMark val="none"/>
        <c:tickLblPos val="nextTo"/>
        <c:crossAx val="83262080"/>
        <c:crosses val="autoZero"/>
        <c:auto val="1"/>
        <c:lblAlgn val="ctr"/>
        <c:lblOffset val="100"/>
      </c:catAx>
      <c:valAx>
        <c:axId val="83262080"/>
        <c:scaling>
          <c:orientation val="minMax"/>
        </c:scaling>
        <c:axPos val="l"/>
        <c:majorGridlines/>
        <c:numFmt formatCode="_(* #,##0_);_(* \(#,##0\);_(* &quot;-&quot;??_);_(@_)" sourceLinked="1"/>
        <c:majorTickMark val="none"/>
        <c:tickLblPos val="nextTo"/>
        <c:spPr>
          <a:ln w="9525">
            <a:noFill/>
          </a:ln>
        </c:spPr>
        <c:crossAx val="832605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879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267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729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98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7662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802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7361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197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775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605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9281F-66F8-4085-90C3-28D96312A3F9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61A06-2A31-4C85-9BEF-233A1CE560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320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aterisyourbusiness.org/" TargetMode="External"/><Relationship Id="rId2" Type="http://schemas.openxmlformats.org/officeDocument/2006/relationships/hyperlink" Target="http://www.awwa.org/Portals/0/files/legreg/documents/BuriedNoLonge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ater.epa.gov/infrastructure/drinkingwater/dwns/index.cfm" TargetMode="External"/><Relationship Id="rId5" Type="http://schemas.openxmlformats.org/officeDocument/2006/relationships/hyperlink" Target="http://www.fas.org/sgp/crs/homesec/RL31116.pdf" TargetMode="External"/><Relationship Id="rId4" Type="http://schemas.openxmlformats.org/officeDocument/2006/relationships/hyperlink" Target="http://www.asce.org/uploadedFiles/Infrastructure/Failure_to_Act/Failure_to_Act_Report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447799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Florida’s Water Challenge</a:t>
            </a:r>
            <a:endParaRPr lang="en-US" sz="5400" b="1" dirty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934200" cy="20574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Presentation for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House Agriculture and Natural Resources Committee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February 20</a:t>
            </a:r>
            <a:r>
              <a:rPr lang="en-US" sz="24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2400" b="1" dirty="0" smtClean="0">
                <a:solidFill>
                  <a:schemeClr val="tx1"/>
                </a:solidFill>
              </a:rPr>
              <a:t>, 2013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By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Florida Water Advocates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564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0"/>
            <a:ext cx="6858000" cy="3048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Challenge Requires Recurring  Funding Support</a:t>
            </a:r>
            <a:r>
              <a:rPr lang="en-US" sz="2400" b="1" dirty="0" smtClean="0">
                <a:solidFill>
                  <a:srgbClr val="0033AB"/>
                </a:solidFill>
              </a:rPr>
              <a:t> </a:t>
            </a:r>
            <a:r>
              <a:rPr lang="en-US" sz="1800" b="1" dirty="0" smtClean="0">
                <a:solidFill>
                  <a:srgbClr val="0033AB"/>
                </a:solidFill>
              </a:rPr>
              <a:t>(Billions)</a:t>
            </a:r>
            <a:endParaRPr lang="en-US" sz="1800" b="1" dirty="0">
              <a:solidFill>
                <a:srgbClr val="0033AB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305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EPA proposes strict pollution rules for Florida – South Florida</a:t>
            </a:r>
            <a:r>
              <a:rPr lang="en-US" b="1" dirty="0" smtClean="0"/>
              <a:t> </a:t>
            </a:r>
            <a:endParaRPr lang="en-US" b="1" dirty="0"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124201"/>
            <a:ext cx="7543800" cy="304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33AB"/>
                </a:solidFill>
              </a:rPr>
              <a:t> “The proposal could cost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each Florida household</a:t>
            </a:r>
            <a:r>
              <a:rPr lang="en-US" b="1" dirty="0" smtClean="0">
                <a:solidFill>
                  <a:srgbClr val="0033AB"/>
                </a:solidFill>
              </a:rPr>
              <a:t> an estimated $44 to $108 per year for sewage plant upgrades, stormwater management and septic improvements, according to an EPA analysis.”</a:t>
            </a:r>
            <a:r>
              <a:rPr lang="en-US" b="1" dirty="0" smtClean="0"/>
              <a:t> 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1600" dirty="0" smtClean="0"/>
              <a:t>						</a:t>
            </a:r>
            <a:r>
              <a:rPr lang="en-US" sz="1700" b="1" dirty="0" smtClean="0"/>
              <a:t>Palm Beach Post</a:t>
            </a:r>
          </a:p>
          <a:p>
            <a:pPr>
              <a:buNone/>
            </a:pPr>
            <a:r>
              <a:rPr lang="en-US" sz="1700" b="1" dirty="0" smtClean="0"/>
              <a:t>						February 16, 2013</a:t>
            </a:r>
          </a:p>
          <a:p>
            <a:pPr>
              <a:buNone/>
            </a:pPr>
            <a:r>
              <a:rPr lang="en-US" sz="1700" b="1" dirty="0" smtClean="0"/>
              <a:t>					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143000"/>
          </a:xfrm>
        </p:spPr>
        <p:txBody>
          <a:bodyPr/>
          <a:lstStyle/>
          <a:p>
            <a:r>
              <a:rPr lang="en-US" b="1" dirty="0" smtClean="0"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WATER: It is Our Business</a:t>
            </a:r>
            <a:endParaRPr lang="en-US" b="1" dirty="0"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971800"/>
            <a:ext cx="7543800" cy="3459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33AB"/>
                </a:solidFill>
              </a:rPr>
              <a:t> “ I</a:t>
            </a:r>
            <a:r>
              <a:rPr lang="en-US" b="1" dirty="0">
                <a:solidFill>
                  <a:srgbClr val="0033AB"/>
                </a:solidFill>
              </a:rPr>
              <a:t> don’t want to reach a day where a Texas company announces it’s moving to 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Florida</a:t>
            </a:r>
            <a:r>
              <a:rPr lang="en-US" b="1" dirty="0">
                <a:solidFill>
                  <a:srgbClr val="0033AB"/>
                </a:solidFill>
              </a:rPr>
              <a:t> or Ohio because of water issues</a:t>
            </a:r>
            <a:r>
              <a:rPr lang="en-US" b="1" dirty="0" smtClean="0">
                <a:solidFill>
                  <a:srgbClr val="0033AB"/>
                </a:solidFill>
              </a:rPr>
              <a:t>.”</a:t>
            </a:r>
            <a:r>
              <a:rPr lang="en-US" b="1" dirty="0" smtClean="0"/>
              <a:t> 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1600" dirty="0" smtClean="0"/>
              <a:t>					</a:t>
            </a:r>
            <a:r>
              <a:rPr lang="en-US" sz="1700" b="1" dirty="0" smtClean="0"/>
              <a:t>Joe Straus</a:t>
            </a:r>
          </a:p>
          <a:p>
            <a:pPr>
              <a:buNone/>
            </a:pPr>
            <a:r>
              <a:rPr lang="en-US" sz="1700" b="1" dirty="0" smtClean="0"/>
              <a:t>					Speaker Texas House of Representatives</a:t>
            </a:r>
          </a:p>
          <a:p>
            <a:pPr>
              <a:buNone/>
            </a:pPr>
            <a:r>
              <a:rPr lang="en-US" sz="1700" b="1" dirty="0" smtClean="0"/>
              <a:t>					January 2013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72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QUESTIONS?</a:t>
            </a:r>
          </a:p>
          <a:p>
            <a:pPr algn="ctr">
              <a:buNone/>
            </a:pPr>
            <a:endParaRPr lang="en-US" sz="7200" b="1" dirty="0" smtClean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  <a:p>
            <a:pPr algn="ctr">
              <a:buNone/>
            </a:pPr>
            <a:endParaRPr lang="en-US" sz="2000" b="1" dirty="0" smtClean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  <a:p>
            <a:pPr algn="ctr">
              <a:buNone/>
            </a:pPr>
            <a:endParaRPr lang="en-US" sz="2000" b="1" dirty="0" smtClean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  <a:p>
            <a:pPr algn="ctr">
              <a:buNone/>
            </a:pPr>
            <a:r>
              <a:rPr lang="en-US" sz="20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Floridawateradvocates.com</a:t>
            </a:r>
            <a:endParaRPr lang="en-US" sz="2000" b="1" dirty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2672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    </a:t>
            </a:r>
            <a:r>
              <a:rPr lang="en-US" sz="4000" b="1" dirty="0" smtClean="0">
                <a:solidFill>
                  <a:srgbClr val="0033AB"/>
                </a:solidFill>
              </a:rPr>
              <a:t>“There has never been a more      	critical time to invest in our 	essential water infrastructure.”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				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				Jeff Eger, Executive Director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				Water Environment Federation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				US Conference of Mayors</a:t>
            </a:r>
          </a:p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					January 22, 2013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564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A Recognized National Crisis:</a:t>
            </a:r>
          </a:p>
          <a:p>
            <a:pPr>
              <a:buNone/>
            </a:pPr>
            <a:endParaRPr lang="en-US" sz="1200" dirty="0" smtClean="0"/>
          </a:p>
          <a:p>
            <a:pPr>
              <a:spcBef>
                <a:spcPts val="0"/>
              </a:spcBef>
            </a:pPr>
            <a:r>
              <a:rPr lang="en-US" sz="1600" b="1" dirty="0" smtClean="0"/>
              <a:t>AWWA "Buried No Longer: Confronting America's Infrastructure Crisis" Report</a:t>
            </a:r>
            <a:endParaRPr lang="en-US" sz="1600" dirty="0" smtClean="0"/>
          </a:p>
          <a:p>
            <a:pPr lvl="1">
              <a:lnSpc>
                <a:spcPct val="60000"/>
              </a:lnSpc>
              <a:spcBef>
                <a:spcPts val="0"/>
              </a:spcBef>
              <a:buNone/>
            </a:pPr>
            <a:r>
              <a:rPr lang="en-US" sz="1600" b="1" dirty="0" smtClean="0"/>
              <a:t>-</a:t>
            </a:r>
            <a:r>
              <a:rPr lang="en-US" sz="1200" b="1" dirty="0" smtClean="0"/>
              <a:t> </a:t>
            </a:r>
            <a:r>
              <a:rPr lang="en-US" sz="1200" u="sng" dirty="0" smtClean="0">
                <a:hlinkClick r:id="rId2"/>
              </a:rPr>
              <a:t>http://www.awwa.org/Portals/0/files/legreg/documents/BuriedNoLonger.pdf</a:t>
            </a:r>
            <a:endParaRPr lang="en-US" sz="1200" u="sng" dirty="0" smtClean="0"/>
          </a:p>
          <a:p>
            <a:pPr lvl="1">
              <a:spcBef>
                <a:spcPts val="0"/>
              </a:spcBef>
              <a:buNone/>
            </a:pPr>
            <a:endParaRPr lang="en-US" sz="900" dirty="0" smtClean="0"/>
          </a:p>
          <a:p>
            <a:pPr lvl="0">
              <a:spcBef>
                <a:spcPts val="0"/>
              </a:spcBef>
            </a:pPr>
            <a:r>
              <a:rPr lang="en-US" sz="1600" b="1" dirty="0" smtClean="0"/>
              <a:t>National Association of Water Companies (NAWC) and U.S. Chamber of Commerce effort on water infrastructure,  "Water is Your Business“ 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  -</a:t>
            </a:r>
            <a:r>
              <a:rPr lang="en-US" sz="1600" dirty="0" smtClean="0"/>
              <a:t> </a:t>
            </a:r>
            <a:r>
              <a:rPr lang="en-US" sz="1200" u="sng" dirty="0" smtClean="0">
                <a:hlinkClick r:id="rId3"/>
              </a:rPr>
              <a:t>http://waterisyourbusiness.org</a:t>
            </a:r>
            <a:endParaRPr lang="en-US" sz="1200" u="sng" dirty="0" smtClean="0"/>
          </a:p>
          <a:p>
            <a:pPr lvl="1">
              <a:spcBef>
                <a:spcPts val="0"/>
              </a:spcBef>
              <a:buNone/>
            </a:pPr>
            <a:endParaRPr lang="en-US" sz="900" u="sng" dirty="0" smtClean="0"/>
          </a:p>
          <a:p>
            <a:pPr lvl="0">
              <a:spcBef>
                <a:spcPts val="0"/>
              </a:spcBef>
            </a:pPr>
            <a:r>
              <a:rPr lang="en-US" sz="1600" b="1" dirty="0" smtClean="0"/>
              <a:t>American Society of Civil Engineers report on the future economic costs of failing to act on infrastructure needs</a:t>
            </a:r>
          </a:p>
          <a:p>
            <a:pPr lvl="0">
              <a:spcBef>
                <a:spcPts val="0"/>
              </a:spcBef>
              <a:buNone/>
            </a:pPr>
            <a:r>
              <a:rPr lang="en-US" sz="1600" b="1" dirty="0" smtClean="0"/>
              <a:t>	  - </a:t>
            </a:r>
            <a:r>
              <a:rPr lang="en-US" sz="1200" u="sng" dirty="0" smtClean="0">
                <a:hlinkClick r:id="rId4"/>
              </a:rPr>
              <a:t>http://www.asce.org/uploadedFiles/Infrastructure/Failure_to_Act/Failure_to_Act_Report.pdf</a:t>
            </a:r>
            <a:endParaRPr lang="en-US" sz="1200" u="sng" dirty="0" smtClean="0"/>
          </a:p>
          <a:p>
            <a:pPr lvl="1">
              <a:spcBef>
                <a:spcPts val="0"/>
              </a:spcBef>
              <a:buNone/>
            </a:pPr>
            <a:endParaRPr lang="en-US" sz="900" u="sng" dirty="0" smtClean="0"/>
          </a:p>
          <a:p>
            <a:pPr lvl="0">
              <a:spcBef>
                <a:spcPts val="0"/>
              </a:spcBef>
            </a:pPr>
            <a:r>
              <a:rPr lang="en-US" sz="1700" b="1" dirty="0" smtClean="0"/>
              <a:t>Congressional Research Service - Water Infrastructure Needs and Investment: Review and Analysis of Key Issues </a:t>
            </a:r>
          </a:p>
          <a:p>
            <a:pPr lvl="0">
              <a:spcBef>
                <a:spcPts val="0"/>
              </a:spcBef>
              <a:buNone/>
            </a:pPr>
            <a:r>
              <a:rPr lang="en-US" sz="1700" b="1" dirty="0" smtClean="0"/>
              <a:t>	  - </a:t>
            </a:r>
            <a:r>
              <a:rPr lang="en-US" sz="1300" u="sng" dirty="0" smtClean="0">
                <a:hlinkClick r:id="rId5"/>
              </a:rPr>
              <a:t>http://www.fas.org/sgp/crs/homesec/RL31116.pdf</a:t>
            </a:r>
            <a:r>
              <a:rPr lang="en-US" sz="1300" dirty="0" smtClean="0"/>
              <a:t> </a:t>
            </a:r>
          </a:p>
          <a:p>
            <a:pPr lvl="1">
              <a:spcBef>
                <a:spcPts val="0"/>
              </a:spcBef>
              <a:buNone/>
            </a:pPr>
            <a:endParaRPr lang="en-US" sz="900" dirty="0" smtClean="0"/>
          </a:p>
          <a:p>
            <a:pPr>
              <a:spcBef>
                <a:spcPts val="0"/>
              </a:spcBef>
            </a:pPr>
            <a:r>
              <a:rPr lang="en-US" sz="1600" b="1" dirty="0" smtClean="0"/>
              <a:t>Drinking Water Infrastructure Needs Survey and Assessment | Drinking Water Infrastructure Needs Survey | US EPA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 smtClean="0"/>
              <a:t>	  - </a:t>
            </a:r>
            <a:r>
              <a:rPr lang="en-US" sz="1200" u="sng" dirty="0" smtClean="0">
                <a:hlinkClick r:id="rId6"/>
              </a:rPr>
              <a:t>http://water.epa.gov/infrastructure/drinkingwater/dwns/index.cfm</a:t>
            </a:r>
            <a:endParaRPr lang="en-US" sz="1200" u="sng" dirty="0" smtClean="0"/>
          </a:p>
          <a:p>
            <a:pPr lvl="1">
              <a:buNone/>
            </a:pPr>
            <a:endParaRPr lang="en-US" sz="1200" u="sng" dirty="0" smtClean="0"/>
          </a:p>
          <a:p>
            <a:pPr lvl="0"/>
            <a:endParaRPr lang="en-US" sz="1300" dirty="0" smtClean="0"/>
          </a:p>
          <a:p>
            <a:pPr lvl="1">
              <a:buNone/>
            </a:pPr>
            <a:endParaRPr lang="en-US" sz="1200" dirty="0" smtClean="0"/>
          </a:p>
          <a:p>
            <a:pPr lvl="1">
              <a:buNone/>
            </a:pPr>
            <a:endParaRPr lang="en-US" sz="1600" dirty="0" smtClean="0"/>
          </a:p>
          <a:p>
            <a:pPr lvl="1">
              <a:buNone/>
            </a:pPr>
            <a:endParaRPr lang="en-US" sz="1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Florida’s Water Resources Priorities</a:t>
            </a:r>
            <a:endParaRPr lang="en-US" sz="4000" b="1" dirty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925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Protecting State’s economy &amp; quality of life.</a:t>
            </a:r>
          </a:p>
          <a:p>
            <a:pPr lvl="1"/>
            <a:r>
              <a:rPr lang="en-US" sz="1750" dirty="0" smtClean="0"/>
              <a:t>Safeguarding fragile environments (rivers, wetlands, lakes, springs &amp; estuaries) that drive our tourism and recreational industries.</a:t>
            </a:r>
          </a:p>
          <a:p>
            <a:pPr lvl="1"/>
            <a:r>
              <a:rPr lang="en-US" sz="1750" dirty="0" smtClean="0"/>
              <a:t>Ensuring adequate supplies to support Florida’s agriculture &amp; economic growth.  </a:t>
            </a:r>
          </a:p>
          <a:p>
            <a:endParaRPr lang="en-US" sz="800" dirty="0" smtClean="0"/>
          </a:p>
          <a:p>
            <a:r>
              <a:rPr lang="en-US" sz="2400" b="1" dirty="0" smtClean="0"/>
              <a:t>Developing alternative supplies of water to support safe growth.</a:t>
            </a:r>
          </a:p>
          <a:p>
            <a:endParaRPr lang="en-US" sz="800" dirty="0" smtClean="0"/>
          </a:p>
          <a:p>
            <a:r>
              <a:rPr lang="en-US" sz="2400" b="1" dirty="0" smtClean="0"/>
              <a:t>Restoring our already impacted natural systems.</a:t>
            </a:r>
          </a:p>
          <a:p>
            <a:endParaRPr lang="en-US" sz="800" dirty="0" smtClean="0"/>
          </a:p>
          <a:p>
            <a:r>
              <a:rPr lang="en-US" sz="2400" b="1" dirty="0" smtClean="0"/>
              <a:t>Repairing or replacing aging infrastructure.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26523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Florida Faces A Daunting Challenge</a:t>
            </a:r>
            <a:endParaRPr lang="en-US" sz="4000" b="1" dirty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114800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b="1" dirty="0" smtClean="0"/>
              <a:t>$24.09 Billion in new drinking water and wastewater infrastructure by 2020.</a:t>
            </a:r>
            <a:r>
              <a:rPr lang="en-US" sz="3000" dirty="0" smtClean="0"/>
              <a:t> </a:t>
            </a:r>
            <a:r>
              <a:rPr lang="en-US" sz="1600" dirty="0" smtClean="0"/>
              <a:t>(FWEA:  9/2012)</a:t>
            </a:r>
            <a:endParaRPr lang="en-US" dirty="0" smtClean="0"/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b="1" dirty="0" smtClean="0"/>
              <a:t>$1.0 to $3.2 Billion per year to implement EPA Numeric Nutrient Criteria Rules.</a:t>
            </a:r>
            <a:r>
              <a:rPr lang="en-US" sz="2600" dirty="0" smtClean="0"/>
              <a:t> </a:t>
            </a:r>
            <a:r>
              <a:rPr lang="en-US" sz="1600" dirty="0" smtClean="0"/>
              <a:t>(FWQC / </a:t>
            </a:r>
            <a:r>
              <a:rPr lang="en-US" sz="1600" dirty="0" err="1" smtClean="0"/>
              <a:t>Cardno</a:t>
            </a:r>
            <a:r>
              <a:rPr lang="en-US" sz="1600" dirty="0" smtClean="0"/>
              <a:t> </a:t>
            </a:r>
            <a:r>
              <a:rPr lang="en-US" sz="1600" dirty="0" err="1" smtClean="0"/>
              <a:t>Entrix</a:t>
            </a:r>
            <a:r>
              <a:rPr lang="en-US" sz="1600" dirty="0" smtClean="0"/>
              <a:t>:  11/2010)</a:t>
            </a: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b="1" dirty="0" smtClean="0"/>
              <a:t>$7.2 Billion to repair or replace aging transmission and distribution water and wastewater infrastructure over next 20 years. </a:t>
            </a:r>
            <a:r>
              <a:rPr lang="en-US" sz="1700" dirty="0" smtClean="0"/>
              <a:t>(EPA Report to Congress 2007) </a:t>
            </a: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b="1" dirty="0" smtClean="0"/>
              <a:t>$750 million dollars are needed over the next 10 years for capital improvements and long term maintenance   programs to support flood control.</a:t>
            </a:r>
            <a:r>
              <a:rPr lang="en-US" sz="3000" dirty="0" smtClean="0"/>
              <a:t> </a:t>
            </a:r>
            <a:r>
              <a:rPr lang="en-US" sz="1600" dirty="0" smtClean="0"/>
              <a:t>(ASCE: 10/2012)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Florida Water Protection and Sustainability Program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429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Enacted in 2005 (SB 444) with universal support </a:t>
            </a:r>
            <a:br>
              <a:rPr lang="en-US" sz="2800" b="1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Chs</a:t>
            </a:r>
            <a:r>
              <a:rPr lang="en-US" sz="2400" dirty="0" smtClean="0"/>
              <a:t>. 403.890 &amp; 373.707, </a:t>
            </a:r>
            <a:r>
              <a:rPr lang="en-US" sz="2400" dirty="0" err="1" smtClean="0"/>
              <a:t>f.s</a:t>
            </a:r>
            <a:r>
              <a:rPr lang="en-US" sz="2400" dirty="0" smtClean="0"/>
              <a:t>.)</a:t>
            </a:r>
          </a:p>
          <a:p>
            <a:r>
              <a:rPr lang="en-US" sz="2800" b="1" dirty="0" smtClean="0"/>
              <a:t>Recurring $100 Million for:</a:t>
            </a:r>
          </a:p>
          <a:p>
            <a:pPr lvl="1"/>
            <a:r>
              <a:rPr lang="en-US" sz="2400" dirty="0" smtClean="0"/>
              <a:t>Alternative Water Supply Development</a:t>
            </a:r>
          </a:p>
          <a:p>
            <a:pPr lvl="1"/>
            <a:r>
              <a:rPr lang="en-US" sz="2400" dirty="0" smtClean="0"/>
              <a:t>Development and Implementation of TMDLs</a:t>
            </a:r>
          </a:p>
          <a:p>
            <a:pPr lvl="1"/>
            <a:r>
              <a:rPr lang="en-US" sz="2400" dirty="0" smtClean="0"/>
              <a:t>Surface Water Improvement Project Support</a:t>
            </a:r>
          </a:p>
          <a:p>
            <a:pPr lvl="1"/>
            <a:r>
              <a:rPr lang="en-US" sz="2400" dirty="0" smtClean="0"/>
              <a:t>Small Disadvantaged Community Wastewater Projects.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752600"/>
            <a:ext cx="5181600" cy="533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Funding for SB 444 Program Areas </a:t>
            </a:r>
            <a:endParaRPr lang="en-US" sz="2400" b="1" dirty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1676400"/>
            <a:ext cx="4114800" cy="5334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Florida Water Resource Funding</a:t>
            </a:r>
            <a:endParaRPr lang="en-US" sz="2400" b="1" dirty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24235367"/>
              </p:ext>
            </p:extLst>
          </p:nvPr>
        </p:nvGraphicFramePr>
        <p:xfrm>
          <a:off x="457200" y="1524000"/>
          <a:ext cx="8229600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295400"/>
            <a:ext cx="7543800" cy="6858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33AB"/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</a:rPr>
              <a:t>Percent of State Budget Allocated for Water Resources </a:t>
            </a:r>
            <a:endParaRPr lang="en-US" sz="2400" b="1" dirty="0">
              <a:solidFill>
                <a:srgbClr val="0033AB"/>
              </a:solidFill>
              <a:effectLst>
                <a:outerShdw blurRad="50800" dist="50800" dir="5400000" algn="ctr" rotWithShape="0">
                  <a:schemeClr val="accent1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343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Florida’s Water Challenge</vt:lpstr>
      <vt:lpstr>Slide 2</vt:lpstr>
      <vt:lpstr>Slide 3</vt:lpstr>
      <vt:lpstr>Florida’s Water Resources Priorities</vt:lpstr>
      <vt:lpstr>Florida Faces A Daunting Challenge</vt:lpstr>
      <vt:lpstr>Florida Water Protection and Sustainability Program </vt:lpstr>
      <vt:lpstr>Funding for SB 444 Program Areas </vt:lpstr>
      <vt:lpstr>Florida Water Resource Funding</vt:lpstr>
      <vt:lpstr>Percent of State Budget Allocated for Water Resources </vt:lpstr>
      <vt:lpstr>Challenge Requires Recurring  Funding Support (Billions)</vt:lpstr>
      <vt:lpstr>EPA proposes strict pollution rules for Florida – South Florida </vt:lpstr>
      <vt:lpstr>WATER: It is Our Business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CnJ</dc:creator>
  <cp:lastModifiedBy>Frank Bernardino</cp:lastModifiedBy>
  <cp:revision>39</cp:revision>
  <dcterms:created xsi:type="dcterms:W3CDTF">2013-02-12T23:23:26Z</dcterms:created>
  <dcterms:modified xsi:type="dcterms:W3CDTF">2013-03-01T14:35:36Z</dcterms:modified>
</cp:coreProperties>
</file>